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686" r:id="rId2"/>
    <p:sldId id="700" r:id="rId3"/>
    <p:sldId id="804" r:id="rId4"/>
    <p:sldId id="805" r:id="rId5"/>
    <p:sldId id="808" r:id="rId6"/>
    <p:sldId id="807" r:id="rId7"/>
    <p:sldId id="806" r:id="rId8"/>
    <p:sldId id="809" r:id="rId9"/>
    <p:sldId id="810" r:id="rId10"/>
    <p:sldId id="811" r:id="rId11"/>
    <p:sldId id="771" r:id="rId12"/>
    <p:sldId id="812" r:id="rId13"/>
    <p:sldId id="813" r:id="rId14"/>
    <p:sldId id="814" r:id="rId15"/>
    <p:sldId id="815" r:id="rId16"/>
    <p:sldId id="816" r:id="rId17"/>
    <p:sldId id="819" r:id="rId18"/>
    <p:sldId id="817" r:id="rId19"/>
    <p:sldId id="818" r:id="rId20"/>
    <p:sldId id="820" r:id="rId21"/>
    <p:sldId id="821" r:id="rId22"/>
    <p:sldId id="822" r:id="rId23"/>
    <p:sldId id="842" r:id="rId24"/>
    <p:sldId id="823" r:id="rId25"/>
    <p:sldId id="824" r:id="rId26"/>
    <p:sldId id="829" r:id="rId27"/>
    <p:sldId id="825" r:id="rId28"/>
    <p:sldId id="835" r:id="rId29"/>
    <p:sldId id="837" r:id="rId30"/>
    <p:sldId id="828" r:id="rId31"/>
    <p:sldId id="754" r:id="rId32"/>
    <p:sldId id="714" r:id="rId33"/>
    <p:sldId id="836" r:id="rId34"/>
    <p:sldId id="838" r:id="rId35"/>
    <p:sldId id="752" r:id="rId36"/>
    <p:sldId id="833" r:id="rId37"/>
    <p:sldId id="840" r:id="rId38"/>
    <p:sldId id="839" r:id="rId39"/>
    <p:sldId id="841" r:id="rId40"/>
    <p:sldId id="79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79645" autoAdjust="0"/>
  </p:normalViewPr>
  <p:slideViewPr>
    <p:cSldViewPr snapToGrid="0">
      <p:cViewPr varScale="1">
        <p:scale>
          <a:sx n="93" d="100"/>
          <a:sy n="93" d="100"/>
        </p:scale>
        <p:origin x="6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br>
              <a:rPr lang="en-US" dirty="0"/>
            </a:br>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model-based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OUTLIERS?</a:t>
            </a:r>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252343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32</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234558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283364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10</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80282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293069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NUMBER OF CLUSTERS</a:t>
            </a:r>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156097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41953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10/12/2025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10/12/2025</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10/12/2025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FA2025)</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75-90: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
        <p:nvSpPr>
          <p:cNvPr id="4" name="TextBox 3">
            <a:extLst>
              <a:ext uri="{FF2B5EF4-FFF2-40B4-BE49-F238E27FC236}">
                <a16:creationId xmlns:a16="http://schemas.microsoft.com/office/drawing/2014/main" id="{A44433DA-B6CD-0381-91D0-6DECE8EE0B71}"/>
              </a:ext>
            </a:extLst>
          </p:cNvPr>
          <p:cNvSpPr txBox="1"/>
          <p:nvPr/>
        </p:nvSpPr>
        <p:spPr>
          <a:xfrm>
            <a:off x="8191265" y="5261369"/>
            <a:ext cx="4000733" cy="553998"/>
          </a:xfrm>
          <a:prstGeom prst="rect">
            <a:avLst/>
          </a:prstGeom>
          <a:noFill/>
        </p:spPr>
        <p:txBody>
          <a:bodyPr wrap="square" rtlCol="0">
            <a:spAutoFit/>
          </a:bodyPr>
          <a:lstStyle/>
          <a:p>
            <a:pPr algn="ctr"/>
            <a:r>
              <a:rPr lang="en-US" sz="3000" u="sng" dirty="0"/>
              <a:t>Random projection</a:t>
            </a:r>
          </a:p>
        </p:txBody>
      </p:sp>
    </p:spTree>
    <p:extLst>
      <p:ext uri="{BB962C8B-B14F-4D97-AF65-F5344CB8AC3E}">
        <p14:creationId xmlns:p14="http://schemas.microsoft.com/office/powerpoint/2010/main" val="208133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90-105: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11</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12</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14</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15</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16</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17</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18</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19</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2</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4"/>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5"/>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 (Mixture model)</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F4D7C-9712-F31B-1093-95EC24E57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AEF12-DFAF-1ECA-BBCA-BF83BB49C85A}"/>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DAC374ED-8CDE-4E7D-7248-11D7D49716A7}"/>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7" name="Picture 6">
            <a:extLst>
              <a:ext uri="{FF2B5EF4-FFF2-40B4-BE49-F238E27FC236}">
                <a16:creationId xmlns:a16="http://schemas.microsoft.com/office/drawing/2014/main" id="{4C1DAE4E-DAD9-340B-D2CC-04E7814B748C}"/>
              </a:ext>
            </a:extLst>
          </p:cNvPr>
          <p:cNvPicPr>
            <a:picLocks noChangeAspect="1"/>
          </p:cNvPicPr>
          <p:nvPr/>
        </p:nvPicPr>
        <p:blipFill>
          <a:blip r:embed="rId2"/>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46C0D381-6F29-7FC9-80B9-57EAA8FD63D3}"/>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0B00D9-F798-3FED-68B0-64331CDD8A0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91D1BA-1EC5-7EF7-F265-AFEB3EBD802E}"/>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38B873-D839-721F-948A-1DD51FF64977}"/>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93C8A30F-EE0A-AA94-9DDE-1EE0CED9DB7A}"/>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EFA3A90E-AA25-89DA-2E8E-69D38AE99A75}"/>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93B7CB8-D89C-47F7-CAE2-78DDAD24DDC2}"/>
              </a:ext>
            </a:extLst>
          </p:cNvPr>
          <p:cNvSpPr txBox="1"/>
          <p:nvPr/>
        </p:nvSpPr>
        <p:spPr>
          <a:xfrm>
            <a:off x="5297087" y="6458673"/>
            <a:ext cx="6894911" cy="369332"/>
          </a:xfrm>
          <a:prstGeom prst="rect">
            <a:avLst/>
          </a:prstGeom>
          <a:noFill/>
        </p:spPr>
        <p:txBody>
          <a:bodyPr wrap="square" rtlCol="0">
            <a:spAutoFit/>
          </a:bodyPr>
          <a:lstStyle/>
          <a:p>
            <a:pPr algn="r"/>
            <a:r>
              <a:rPr lang="en-US" i="1" u="sng" dirty="0"/>
              <a:t>Source</a:t>
            </a:r>
            <a:r>
              <a:rPr lang="en-US" i="1" dirty="0"/>
              <a:t>: Wikipedia (Mixture model; Expectation–max. algorithm)</a:t>
            </a:r>
          </a:p>
        </p:txBody>
      </p:sp>
      <p:sp>
        <p:nvSpPr>
          <p:cNvPr id="21" name="TextBox 20">
            <a:extLst>
              <a:ext uri="{FF2B5EF4-FFF2-40B4-BE49-F238E27FC236}">
                <a16:creationId xmlns:a16="http://schemas.microsoft.com/office/drawing/2014/main" id="{0D27118B-4C15-4C84-C43E-E3F82D3D2784}"/>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pic>
        <p:nvPicPr>
          <p:cNvPr id="2050" name="Picture 2">
            <a:extLst>
              <a:ext uri="{FF2B5EF4-FFF2-40B4-BE49-F238E27FC236}">
                <a16:creationId xmlns:a16="http://schemas.microsoft.com/office/drawing/2014/main" id="{C96C0309-F150-FE91-6CBA-BD908573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311332"/>
            <a:ext cx="5297089" cy="454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9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3"/>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1040006"/>
            <a:ext cx="12191999" cy="864994"/>
          </a:xfrm>
        </p:spPr>
        <p:txBody>
          <a:bodyPr>
            <a:normAutofit fontScale="90000"/>
          </a:bodyPr>
          <a:lstStyle/>
          <a:p>
            <a:r>
              <a:rPr lang="en-US" u="sng" dirty="0"/>
              <a:t>See </a:t>
            </a:r>
            <a:r>
              <a:rPr lang="en-US" u="sng" dirty="0" err="1"/>
              <a:t>Géron</a:t>
            </a:r>
            <a:r>
              <a:rPr lang="en-US" u="sng" dirty="0"/>
              <a:t> Ch. 9</a:t>
            </a:r>
            <a:r>
              <a:rPr lang="en-US" dirty="0"/>
              <a:t>: 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3074" name="Picture 2" descr="Details are in the caption following the image">
            <a:extLst>
              <a:ext uri="{FF2B5EF4-FFF2-40B4-BE49-F238E27FC236}">
                <a16:creationId xmlns:a16="http://schemas.microsoft.com/office/drawing/2014/main" id="{B9C3861C-79BB-45AD-FF80-69917213D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6883"/>
            <a:ext cx="2601686" cy="2133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6E14EE-A4CF-C89A-51D4-3E6DBD1A0289}"/>
              </a:ext>
            </a:extLst>
          </p:cNvPr>
          <p:cNvSpPr txBox="1"/>
          <p:nvPr/>
        </p:nvSpPr>
        <p:spPr>
          <a:xfrm>
            <a:off x="1" y="4625243"/>
            <a:ext cx="2601686" cy="1477328"/>
          </a:xfrm>
          <a:prstGeom prst="rect">
            <a:avLst/>
          </a:prstGeom>
          <a:noFill/>
        </p:spPr>
        <p:txBody>
          <a:bodyPr wrap="square" rtlCol="0">
            <a:spAutoFit/>
          </a:bodyPr>
          <a:lstStyle/>
          <a:p>
            <a:pPr algn="ctr"/>
            <a:r>
              <a:rPr lang="en-US" sz="3000" dirty="0"/>
              <a:t>Fast-MCD</a:t>
            </a:r>
          </a:p>
          <a:p>
            <a:pPr algn="ctr"/>
            <a:r>
              <a:rPr lang="en-US" sz="3000" dirty="0" err="1"/>
              <a:t>Mininum</a:t>
            </a:r>
            <a:r>
              <a:rPr lang="en-US" sz="3000" dirty="0"/>
              <a:t> </a:t>
            </a:r>
            <a:r>
              <a:rPr lang="en-US" sz="3000" dirty="0" err="1"/>
              <a:t>cov</a:t>
            </a:r>
            <a:r>
              <a:rPr lang="en-US" sz="3000" dirty="0"/>
              <a:t>. </a:t>
            </a:r>
            <a:br>
              <a:rPr lang="en-US" sz="3000" dirty="0"/>
            </a:br>
            <a:r>
              <a:rPr lang="en-US" sz="3000" dirty="0"/>
              <a:t>determinant</a:t>
            </a:r>
          </a:p>
        </p:txBody>
      </p:sp>
      <p:sp>
        <p:nvSpPr>
          <p:cNvPr id="8" name="TextBox 7">
            <a:extLst>
              <a:ext uri="{FF2B5EF4-FFF2-40B4-BE49-F238E27FC236}">
                <a16:creationId xmlns:a16="http://schemas.microsoft.com/office/drawing/2014/main" id="{7FD77965-3AC1-2881-09EA-7F23AF7DFAD9}"/>
              </a:ext>
            </a:extLst>
          </p:cNvPr>
          <p:cNvSpPr txBox="1"/>
          <p:nvPr/>
        </p:nvSpPr>
        <p:spPr>
          <a:xfrm>
            <a:off x="5297087" y="6458673"/>
            <a:ext cx="6894911" cy="369332"/>
          </a:xfrm>
          <a:prstGeom prst="rect">
            <a:avLst/>
          </a:prstGeom>
          <a:noFill/>
        </p:spPr>
        <p:txBody>
          <a:bodyPr wrap="square" rtlCol="0">
            <a:spAutoFit/>
          </a:bodyPr>
          <a:lstStyle/>
          <a:p>
            <a:pPr algn="r"/>
            <a:r>
              <a:rPr lang="en-US" i="1" u="sng" dirty="0"/>
              <a:t>Source</a:t>
            </a:r>
            <a:r>
              <a:rPr lang="en-US" i="1" dirty="0"/>
              <a:t>: Hubert et al. (2017), Van Otten (SI, 2024), scikit-learn</a:t>
            </a:r>
          </a:p>
        </p:txBody>
      </p:sp>
      <p:pic>
        <p:nvPicPr>
          <p:cNvPr id="3076" name="Picture 4" descr="Isolation Forest Made Easy &amp; How To Tutorial">
            <a:extLst>
              <a:ext uri="{FF2B5EF4-FFF2-40B4-BE49-F238E27FC236}">
                <a16:creationId xmlns:a16="http://schemas.microsoft.com/office/drawing/2014/main" id="{A07891C5-D441-314E-F70F-484536141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166" y="2506883"/>
            <a:ext cx="3799114" cy="21370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6F59060-0B94-3757-27F1-958467254EDA}"/>
              </a:ext>
            </a:extLst>
          </p:cNvPr>
          <p:cNvSpPr txBox="1"/>
          <p:nvPr/>
        </p:nvSpPr>
        <p:spPr>
          <a:xfrm>
            <a:off x="2632165" y="4625243"/>
            <a:ext cx="3799114" cy="553998"/>
          </a:xfrm>
          <a:prstGeom prst="rect">
            <a:avLst/>
          </a:prstGeom>
          <a:noFill/>
        </p:spPr>
        <p:txBody>
          <a:bodyPr wrap="square" rtlCol="0">
            <a:spAutoFit/>
          </a:bodyPr>
          <a:lstStyle/>
          <a:p>
            <a:pPr algn="ctr"/>
            <a:r>
              <a:rPr lang="en-US" sz="3000" dirty="0"/>
              <a:t>Isolation forest</a:t>
            </a:r>
          </a:p>
        </p:txBody>
      </p:sp>
      <p:pic>
        <p:nvPicPr>
          <p:cNvPr id="3078" name="Picture 6" descr="Outlier detection with Local Outlier Factor (LOF) — scikit-learn 1.7.2  documentation">
            <a:extLst>
              <a:ext uri="{FF2B5EF4-FFF2-40B4-BE49-F238E27FC236}">
                <a16:creationId xmlns:a16="http://schemas.microsoft.com/office/drawing/2014/main" id="{2256F197-AF49-BA08-F934-9B61F8132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759" y="2512741"/>
            <a:ext cx="2836700" cy="2127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D21B74-1F08-16EF-AC9B-C6F72F8A2787}"/>
              </a:ext>
            </a:extLst>
          </p:cNvPr>
          <p:cNvSpPr txBox="1"/>
          <p:nvPr/>
        </p:nvSpPr>
        <p:spPr>
          <a:xfrm>
            <a:off x="6461759" y="4640266"/>
            <a:ext cx="2836700" cy="1015663"/>
          </a:xfrm>
          <a:prstGeom prst="rect">
            <a:avLst/>
          </a:prstGeom>
          <a:noFill/>
        </p:spPr>
        <p:txBody>
          <a:bodyPr wrap="square" rtlCol="0">
            <a:spAutoFit/>
          </a:bodyPr>
          <a:lstStyle/>
          <a:p>
            <a:pPr algn="ctr"/>
            <a:r>
              <a:rPr lang="en-US" sz="3000" dirty="0"/>
              <a:t>Local outlier factor (LOF)</a:t>
            </a:r>
          </a:p>
        </p:txBody>
      </p:sp>
      <p:pic>
        <p:nvPicPr>
          <p:cNvPr id="3080" name="Picture 8" descr="One-class SVM with non-linear kernel (RBF) — scikit-learn 0.22.2  documentation">
            <a:extLst>
              <a:ext uri="{FF2B5EF4-FFF2-40B4-BE49-F238E27FC236}">
                <a16:creationId xmlns:a16="http://schemas.microsoft.com/office/drawing/2014/main" id="{52BD3446-A77C-2EE1-89B6-CD3016E4F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5300" y="2488556"/>
            <a:ext cx="2836700" cy="21275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A7F93B-C90B-162F-4620-65AF7A9692DE}"/>
              </a:ext>
            </a:extLst>
          </p:cNvPr>
          <p:cNvSpPr txBox="1"/>
          <p:nvPr/>
        </p:nvSpPr>
        <p:spPr>
          <a:xfrm>
            <a:off x="9355299" y="4616081"/>
            <a:ext cx="2836700" cy="553998"/>
          </a:xfrm>
          <a:prstGeom prst="rect">
            <a:avLst/>
          </a:prstGeom>
          <a:noFill/>
        </p:spPr>
        <p:txBody>
          <a:bodyPr wrap="square" rtlCol="0">
            <a:spAutoFit/>
          </a:bodyPr>
          <a:lstStyle/>
          <a:p>
            <a:pPr algn="ctr"/>
            <a:r>
              <a:rPr lang="en-US" sz="3000" dirty="0"/>
              <a:t>1-class SVM</a:t>
            </a:r>
          </a:p>
        </p:txBody>
      </p:sp>
    </p:spTree>
    <p:extLst>
      <p:ext uri="{BB962C8B-B14F-4D97-AF65-F5344CB8AC3E}">
        <p14:creationId xmlns:p14="http://schemas.microsoft.com/office/powerpoint/2010/main" val="215802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fade">
                                      <p:cBhvr>
                                        <p:cTn id="23" dur="500"/>
                                        <p:tgtEl>
                                          <p:spTgt spid="30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fade">
                                      <p:cBhvr>
                                        <p:cTn id="31" dur="500"/>
                                        <p:tgtEl>
                                          <p:spTgt spid="30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774135"/>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pic>
        <p:nvPicPr>
          <p:cNvPr id="6" name="Picture 5">
            <a:extLst>
              <a:ext uri="{FF2B5EF4-FFF2-40B4-BE49-F238E27FC236}">
                <a16:creationId xmlns:a16="http://schemas.microsoft.com/office/drawing/2014/main" id="{DE4AF679-8151-CF18-F1CC-891B249ED64A}"/>
              </a:ext>
            </a:extLst>
          </p:cNvPr>
          <p:cNvPicPr>
            <a:picLocks noChangeAspect="1"/>
          </p:cNvPicPr>
          <p:nvPr/>
        </p:nvPicPr>
        <p:blipFill>
          <a:blip r:embed="rId2"/>
          <a:stretch>
            <a:fillRect/>
          </a:stretch>
        </p:blipFill>
        <p:spPr>
          <a:xfrm>
            <a:off x="5638801" y="1848549"/>
            <a:ext cx="3342421" cy="1363645"/>
          </a:xfrm>
          <a:prstGeom prst="rect">
            <a:avLst/>
          </a:prstGeom>
        </p:spPr>
      </p:pic>
    </p:spTree>
    <p:extLst>
      <p:ext uri="{BB962C8B-B14F-4D97-AF65-F5344CB8AC3E}">
        <p14:creationId xmlns:p14="http://schemas.microsoft.com/office/powerpoint/2010/main" val="96399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63022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E87C-B97E-1A22-87CE-BE8A1A1E0E2D}"/>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A404C1AE-9E12-CFE9-6AA6-8E81B818A8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38CC0-C74D-E326-9337-01704DCC582C}"/>
              </a:ext>
            </a:extLst>
          </p:cNvPr>
          <p:cNvSpPr>
            <a:spLocks noGrp="1"/>
          </p:cNvSpPr>
          <p:nvPr>
            <p:ph type="sldNum" sz="quarter" idx="12"/>
          </p:nvPr>
        </p:nvSpPr>
        <p:spPr/>
        <p:txBody>
          <a:bodyPr/>
          <a:lstStyle/>
          <a:p>
            <a:fld id="{A5686A01-FA10-4E06-92C7-92734750F4C6}" type="slidenum">
              <a:rPr lang="en-US" smtClean="0"/>
              <a:t>29</a:t>
            </a:fld>
            <a:endParaRPr lang="en-US"/>
          </a:p>
        </p:txBody>
      </p:sp>
    </p:spTree>
    <p:extLst>
      <p:ext uri="{BB962C8B-B14F-4D97-AF65-F5344CB8AC3E}">
        <p14:creationId xmlns:p14="http://schemas.microsoft.com/office/powerpoint/2010/main" val="83192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olorful planet with continents&#10;&#10;AI-generated content may be incorrect.">
            <a:extLst>
              <a:ext uri="{FF2B5EF4-FFF2-40B4-BE49-F238E27FC236}">
                <a16:creationId xmlns:a16="http://schemas.microsoft.com/office/drawing/2014/main" id="{07166D5A-FB12-E5EC-511B-F47270E92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2123414"/>
            <a:ext cx="8411749" cy="4734586"/>
          </a:xfrm>
          <a:prstGeom prst="rect">
            <a:avLst/>
          </a:prstGeom>
        </p:spPr>
      </p:pic>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31</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32</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a:t>
            </a:r>
            <a:r>
              <a:rPr lang="en-US" dirty="0" err="1"/>
              <a:t>Pangeo’s</a:t>
            </a:r>
            <a:r>
              <a:rPr lang="en-US" dirty="0"/>
              <a:t> (</a:t>
            </a:r>
            <a:r>
              <a:rPr lang="en-US" dirty="0">
                <a:hlinkClick r:id="rId3"/>
              </a:rPr>
              <a:t>http://mldata.pangeo.io/index.html</a:t>
            </a:r>
            <a:r>
              <a:rPr lang="en-US" dirty="0"/>
              <a:t>), Kaggle’s, class syllabus’, or previous years’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33</a:t>
            </a:fld>
            <a:endParaRPr lang="en-US"/>
          </a:p>
        </p:txBody>
      </p:sp>
      <p:pic>
        <p:nvPicPr>
          <p:cNvPr id="6" name="Picture 5">
            <a:extLst>
              <a:ext uri="{FF2B5EF4-FFF2-40B4-BE49-F238E27FC236}">
                <a16:creationId xmlns:a16="http://schemas.microsoft.com/office/drawing/2014/main" id="{ACA7E070-E9A0-7152-8622-248E8BE9AA27}"/>
              </a:ext>
            </a:extLst>
          </p:cNvPr>
          <p:cNvPicPr>
            <a:picLocks noChangeAspect="1"/>
          </p:cNvPicPr>
          <p:nvPr/>
        </p:nvPicPr>
        <p:blipFill>
          <a:blip r:embed="rId4"/>
          <a:stretch>
            <a:fillRect/>
          </a:stretch>
        </p:blipFill>
        <p:spPr>
          <a:xfrm>
            <a:off x="4030340" y="2735244"/>
            <a:ext cx="4131320" cy="785849"/>
          </a:xfrm>
          <a:prstGeom prst="rect">
            <a:avLst/>
          </a:prstGeom>
        </p:spPr>
      </p:pic>
    </p:spTree>
    <p:extLst>
      <p:ext uri="{BB962C8B-B14F-4D97-AF65-F5344CB8AC3E}">
        <p14:creationId xmlns:p14="http://schemas.microsoft.com/office/powerpoint/2010/main" val="3930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0" y="1027050"/>
            <a:ext cx="12192000" cy="1018800"/>
          </a:xfrm>
        </p:spPr>
        <p:txBody>
          <a:bodyPr>
            <a:normAutofit/>
          </a:bodyPr>
          <a:lstStyle/>
          <a:p>
            <a:r>
              <a:rPr lang="en-US" dirty="0"/>
              <a:t>Welcome back! Min 15-30: Quiz</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FA2025)</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34</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6301902"/>
            <a:ext cx="12191998" cy="369332"/>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will continue on Friday – email me if you would like to book a 1-1 meeting with me next Friday (Oct 18)</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 (Moodle Quiz at Min 45 on </a:t>
            </a:r>
            <a:r>
              <a:rPr lang="en-US" dirty="0" err="1"/>
              <a:t>Géron</a:t>
            </a:r>
            <a:r>
              <a:rPr lang="en-US" dirty="0"/>
              <a:t> Ch5+6+7):</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4107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30-60: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35</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105711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FD2AD-0A01-4249-3079-4B8A7D366E13}"/>
              </a:ext>
            </a:extLst>
          </p:cNvPr>
          <p:cNvSpPr>
            <a:spLocks noGrp="1"/>
          </p:cNvSpPr>
          <p:nvPr>
            <p:ph type="sldNum" sz="quarter" idx="12"/>
          </p:nvPr>
        </p:nvSpPr>
        <p:spPr/>
        <p:txBody>
          <a:bodyPr/>
          <a:lstStyle/>
          <a:p>
            <a:fld id="{A5686A01-FA10-4E06-92C7-92734750F4C6}" type="slidenum">
              <a:rPr lang="en-US" smtClean="0"/>
              <a:pPr/>
              <a:t>37</a:t>
            </a:fld>
            <a:endParaRPr lang="en-US" dirty="0"/>
          </a:p>
        </p:txBody>
      </p:sp>
      <p:pic>
        <p:nvPicPr>
          <p:cNvPr id="4" name="Picture 3">
            <a:extLst>
              <a:ext uri="{FF2B5EF4-FFF2-40B4-BE49-F238E27FC236}">
                <a16:creationId xmlns:a16="http://schemas.microsoft.com/office/drawing/2014/main" id="{3DB97E7C-D2FC-B798-91CD-581B85D29A0D}"/>
              </a:ext>
            </a:extLst>
          </p:cNvPr>
          <p:cNvPicPr>
            <a:picLocks noChangeAspect="1"/>
          </p:cNvPicPr>
          <p:nvPr/>
        </p:nvPicPr>
        <p:blipFill>
          <a:blip r:embed="rId2"/>
          <a:stretch>
            <a:fillRect/>
          </a:stretch>
        </p:blipFill>
        <p:spPr>
          <a:xfrm>
            <a:off x="0" y="1834012"/>
            <a:ext cx="12192000" cy="4131538"/>
          </a:xfrm>
          <a:prstGeom prst="rect">
            <a:avLst/>
          </a:prstGeom>
        </p:spPr>
      </p:pic>
    </p:spTree>
    <p:extLst>
      <p:ext uri="{BB962C8B-B14F-4D97-AF65-F5344CB8AC3E}">
        <p14:creationId xmlns:p14="http://schemas.microsoft.com/office/powerpoint/2010/main" val="72331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9E220-76B2-73F5-4CED-676C7A1C8796}"/>
              </a:ext>
            </a:extLst>
          </p:cNvPr>
          <p:cNvSpPr>
            <a:spLocks noGrp="1"/>
          </p:cNvSpPr>
          <p:nvPr>
            <p:ph type="sldNum" sz="quarter" idx="12"/>
          </p:nvPr>
        </p:nvSpPr>
        <p:spPr/>
        <p:txBody>
          <a:bodyPr/>
          <a:lstStyle/>
          <a:p>
            <a:fld id="{A5686A01-FA10-4E06-92C7-92734750F4C6}" type="slidenum">
              <a:rPr lang="en-US" smtClean="0"/>
              <a:pPr/>
              <a:t>38</a:t>
            </a:fld>
            <a:endParaRPr lang="en-US" dirty="0"/>
          </a:p>
        </p:txBody>
      </p:sp>
      <p:pic>
        <p:nvPicPr>
          <p:cNvPr id="4" name="Picture 3">
            <a:extLst>
              <a:ext uri="{FF2B5EF4-FFF2-40B4-BE49-F238E27FC236}">
                <a16:creationId xmlns:a16="http://schemas.microsoft.com/office/drawing/2014/main" id="{66A8CA6A-C563-744A-3151-C3FF0F39C1EA}"/>
              </a:ext>
            </a:extLst>
          </p:cNvPr>
          <p:cNvPicPr>
            <a:picLocks noChangeAspect="1"/>
          </p:cNvPicPr>
          <p:nvPr/>
        </p:nvPicPr>
        <p:blipFill>
          <a:blip r:embed="rId2"/>
          <a:stretch>
            <a:fillRect/>
          </a:stretch>
        </p:blipFill>
        <p:spPr>
          <a:xfrm>
            <a:off x="0" y="1732451"/>
            <a:ext cx="12192000" cy="4338918"/>
          </a:xfrm>
          <a:prstGeom prst="rect">
            <a:avLst/>
          </a:prstGeom>
        </p:spPr>
      </p:pic>
    </p:spTree>
    <p:extLst>
      <p:ext uri="{BB962C8B-B14F-4D97-AF65-F5344CB8AC3E}">
        <p14:creationId xmlns:p14="http://schemas.microsoft.com/office/powerpoint/2010/main" val="363611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67EAFC-45C9-24A3-A836-0D6FBEE099AE}"/>
              </a:ext>
            </a:extLst>
          </p:cNvPr>
          <p:cNvSpPr>
            <a:spLocks noGrp="1"/>
          </p:cNvSpPr>
          <p:nvPr>
            <p:ph type="sldNum" sz="quarter" idx="12"/>
          </p:nvPr>
        </p:nvSpPr>
        <p:spPr/>
        <p:txBody>
          <a:bodyPr/>
          <a:lstStyle/>
          <a:p>
            <a:fld id="{A5686A01-FA10-4E06-92C7-92734750F4C6}" type="slidenum">
              <a:rPr lang="en-US" smtClean="0"/>
              <a:pPr/>
              <a:t>39</a:t>
            </a:fld>
            <a:endParaRPr lang="en-US" dirty="0"/>
          </a:p>
        </p:txBody>
      </p:sp>
      <p:pic>
        <p:nvPicPr>
          <p:cNvPr id="4" name="Picture 3">
            <a:extLst>
              <a:ext uri="{FF2B5EF4-FFF2-40B4-BE49-F238E27FC236}">
                <a16:creationId xmlns:a16="http://schemas.microsoft.com/office/drawing/2014/main" id="{B9A9CA1F-1520-9C85-0370-044B0C73947A}"/>
              </a:ext>
            </a:extLst>
          </p:cNvPr>
          <p:cNvPicPr>
            <a:picLocks noChangeAspect="1"/>
          </p:cNvPicPr>
          <p:nvPr/>
        </p:nvPicPr>
        <p:blipFill>
          <a:blip r:embed="rId2"/>
          <a:stretch>
            <a:fillRect/>
          </a:stretch>
        </p:blipFill>
        <p:spPr>
          <a:xfrm>
            <a:off x="0" y="1226706"/>
            <a:ext cx="12192000" cy="5434149"/>
          </a:xfrm>
          <a:prstGeom prst="rect">
            <a:avLst/>
          </a:prstGeom>
        </p:spPr>
      </p:pic>
    </p:spTree>
    <p:extLst>
      <p:ext uri="{BB962C8B-B14F-4D97-AF65-F5344CB8AC3E}">
        <p14:creationId xmlns:p14="http://schemas.microsoft.com/office/powerpoint/2010/main" val="9159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normAutofit fontScale="90000"/>
          </a:bodyPr>
          <a:lstStyle/>
          <a:p>
            <a:r>
              <a:rPr lang="en-US" dirty="0"/>
              <a:t>Interlude: 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5</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6</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3"/>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7</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8</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9</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1692</Words>
  <Application>Microsoft Office PowerPoint</Application>
  <PresentationFormat>Widescreen</PresentationFormat>
  <Paragraphs>235</Paragraphs>
  <Slides>40</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adobe-clean</vt:lpstr>
      <vt:lpstr>Arial</vt:lpstr>
      <vt:lpstr>Calibri</vt:lpstr>
      <vt:lpstr>CMU Sans Serif</vt:lpstr>
      <vt:lpstr>Helvetica Neue</vt:lpstr>
      <vt:lpstr>Roboto</vt:lpstr>
      <vt:lpstr>Times New Roman</vt:lpstr>
      <vt:lpstr>Wingdings</vt:lpstr>
      <vt:lpstr>Office Theme</vt:lpstr>
      <vt:lpstr>Min 75-90: Unsupervised Learning for Dimensionality Reduction</vt:lpstr>
      <vt:lpstr>PowerPoint Presentation</vt:lpstr>
      <vt:lpstr>When do we need to reduce dimensionality?</vt:lpstr>
      <vt:lpstr>Start with simple statistics!</vt:lpstr>
      <vt:lpstr>Interlude: What if the data don’t even fit into memory?</vt:lpstr>
      <vt:lpstr>Principal Component Analysis: Decomposing variables to maximize explained variance</vt:lpstr>
      <vt:lpstr>How to choose the number of components?</vt:lpstr>
      <vt:lpstr>How to proceed step-by-step?</vt:lpstr>
      <vt:lpstr>Other Approaches for Dimensionality Reduction</vt:lpstr>
      <vt:lpstr>Other Approaches for Dimensionality Reduction</vt:lpstr>
      <vt:lpstr>Min 90-105: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Gaussian Mixture Model = Sum Normal Distributions</vt:lpstr>
      <vt:lpstr>PowerPoint Presentation</vt:lpstr>
      <vt:lpstr>PowerPoint Presentation</vt:lpstr>
      <vt:lpstr>See Géron Ch. 9: Other Algorithms for Anomaly Detection</vt:lpstr>
      <vt:lpstr>How to objectively choose number of clusters?</vt:lpstr>
      <vt:lpstr>Min 105-120:  Review Moodle Quiz</vt:lpstr>
      <vt:lpstr>Legacy Slides</vt:lpstr>
      <vt:lpstr>Fighting the curse of dimensionality</vt:lpstr>
      <vt:lpstr>Question 3.3</vt:lpstr>
      <vt:lpstr>Min 105-120:  Review Moodle Quiz</vt:lpstr>
      <vt:lpstr> Start thinking about your final project and book a one-on-one meeting</vt:lpstr>
      <vt:lpstr>Welcome back! Min 15-30: Quiz</vt:lpstr>
      <vt:lpstr>Min 30-60: Susceptibility mapping of Environmental Hazards using ML</vt:lpstr>
      <vt:lpstr>According to past data, which  locations of the Liguria region are  most susceptible to wildfires?</vt:lpstr>
      <vt:lpstr>PowerPoint Presentation</vt:lpstr>
      <vt:lpstr>PowerPoint Presentation</vt:lpstr>
      <vt:lpstr>PowerPoint Presentation</vt:lpstr>
      <vt:lpstr>Min 60-75: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298</cp:revision>
  <dcterms:created xsi:type="dcterms:W3CDTF">2022-02-23T18:29:24Z</dcterms:created>
  <dcterms:modified xsi:type="dcterms:W3CDTF">2025-10-12T21:14:05Z</dcterms:modified>
</cp:coreProperties>
</file>